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6" r:id="rId2"/>
    <p:sldId id="268" r:id="rId3"/>
    <p:sldId id="265" r:id="rId4"/>
    <p:sldId id="263" r:id="rId5"/>
    <p:sldId id="264" r:id="rId6"/>
    <p:sldId id="258" r:id="rId7"/>
    <p:sldId id="260" r:id="rId8"/>
    <p:sldId id="267" r:id="rId9"/>
    <p:sldId id="266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63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40" d="100"/>
        <a:sy n="4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92B20E-E997-4CA6-AEB7-909CB9024901}" type="datetimeFigureOut">
              <a:rPr lang="ru-RU" smtClean="0"/>
              <a:t>21.01.2014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22B8D2-9570-4A20-A337-8C92BF78BC4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ED267C6-C6D1-43F8-8A7E-87BB6EF3F550}" type="datetimeFigureOut">
              <a:rPr lang="ru-RU" smtClean="0"/>
              <a:pPr/>
              <a:t>21.01.2014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09D3ED9-CE23-4B6C-9C89-FAC24575711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ED267C6-C6D1-43F8-8A7E-87BB6EF3F550}" type="datetimeFigureOut">
              <a:rPr lang="ru-RU" smtClean="0"/>
              <a:pPr/>
              <a:t>21.01.2014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09D3ED9-CE23-4B6C-9C89-FAC24575711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ED267C6-C6D1-43F8-8A7E-87BB6EF3F550}" type="datetimeFigureOut">
              <a:rPr lang="ru-RU" smtClean="0"/>
              <a:pPr/>
              <a:t>21.01.2014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09D3ED9-CE23-4B6C-9C89-FAC24575711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ED267C6-C6D1-43F8-8A7E-87BB6EF3F550}" type="datetimeFigureOut">
              <a:rPr lang="ru-RU" smtClean="0"/>
              <a:pPr/>
              <a:t>21.01.2014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09D3ED9-CE23-4B6C-9C89-FAC24575711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ED267C6-C6D1-43F8-8A7E-87BB6EF3F550}" type="datetimeFigureOut">
              <a:rPr lang="ru-RU" smtClean="0"/>
              <a:pPr/>
              <a:t>21.01.2014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09D3ED9-CE23-4B6C-9C89-FAC24575711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ED267C6-C6D1-43F8-8A7E-87BB6EF3F550}" type="datetimeFigureOut">
              <a:rPr lang="ru-RU" smtClean="0"/>
              <a:pPr/>
              <a:t>21.01.2014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09D3ED9-CE23-4B6C-9C89-FAC24575711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ED267C6-C6D1-43F8-8A7E-87BB6EF3F550}" type="datetimeFigureOut">
              <a:rPr lang="ru-RU" smtClean="0"/>
              <a:pPr/>
              <a:t>21.01.2014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09D3ED9-CE23-4B6C-9C89-FAC24575711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ED267C6-C6D1-43F8-8A7E-87BB6EF3F550}" type="datetimeFigureOut">
              <a:rPr lang="ru-RU" smtClean="0"/>
              <a:pPr/>
              <a:t>21.01.2014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09D3ED9-CE23-4B6C-9C89-FAC24575711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ED267C6-C6D1-43F8-8A7E-87BB6EF3F550}" type="datetimeFigureOut">
              <a:rPr lang="ru-RU" smtClean="0"/>
              <a:pPr/>
              <a:t>21.01.2014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09D3ED9-CE23-4B6C-9C89-FAC24575711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ED267C6-C6D1-43F8-8A7E-87BB6EF3F550}" type="datetimeFigureOut">
              <a:rPr lang="ru-RU" smtClean="0"/>
              <a:pPr/>
              <a:t>21.01.2014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09D3ED9-CE23-4B6C-9C89-FAC24575711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ED267C6-C6D1-43F8-8A7E-87BB6EF3F550}" type="datetimeFigureOut">
              <a:rPr lang="ru-RU" smtClean="0"/>
              <a:pPr/>
              <a:t>21.01.2014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09D3ED9-CE23-4B6C-9C89-FAC24575711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1ED267C6-C6D1-43F8-8A7E-87BB6EF3F550}" type="datetimeFigureOut">
              <a:rPr lang="ru-RU" smtClean="0"/>
              <a:pPr/>
              <a:t>21.01.2014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09D3ED9-CE23-4B6C-9C89-FAC24575711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google.ru/url?sa=i&amp;rct=j&amp;q=&amp;esrc=s&amp;frm=1&amp;source=images&amp;cd=&amp;cad=rja&amp;docid=UOq-yWK8VSHYvM&amp;tbnid=CyCr6YXLW1h_WM:&amp;ved=0CAUQjRw&amp;url=http://ns2.novograd.com.ua/index.php/8-pisari-kievskoj-rusi&amp;ei=9_PbUvuGEcXm4QTk_4GwDw&amp;bvm=bv.59568121,d.bGE&amp;psig=AFQjCNHzLcsIhr0vfAIfWAzbp3xUfZBZDQ&amp;ust=1390232502091796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www.google.ru/url?sa=i&amp;rct=j&amp;q=&amp;esrc=s&amp;frm=1&amp;source=images&amp;cd=&amp;cad=rja&amp;docid=2rN68jaRdw3g3M&amp;tbnid=sin2to4y0zYYmM:&amp;ved=0CAUQjRw&amp;url=http://culture.ru/atlas/object/789&amp;ei=QuvbUsiXIaW54wSAgoEY&amp;bvm=bv.59568121,d.bGE&amp;psig=AFQjCNGgqj6wQFcV0ZZZmREMBIe0PV33BQ&amp;ust=1390230223933877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Создание базы данных</a:t>
            </a:r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7366E-A734-47C9-BBA0-95C94BE1723D}" type="datetime1">
              <a:rPr lang="ru-RU" sz="1800" smtClean="0"/>
              <a:t>21.01.2014</a:t>
            </a:fld>
            <a:endParaRPr lang="ru-R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332656"/>
            <a:ext cx="8183880" cy="1051560"/>
          </a:xfrm>
        </p:spPr>
        <p:txBody>
          <a:bodyPr/>
          <a:lstStyle/>
          <a:p>
            <a:r>
              <a:rPr lang="ru-RU" dirty="0" smtClean="0"/>
              <a:t>Повторим: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844824"/>
            <a:ext cx="8183880" cy="4187952"/>
          </a:xfrm>
        </p:spPr>
        <p:txBody>
          <a:bodyPr/>
          <a:lstStyle/>
          <a:p>
            <a:pPr lvl="0"/>
            <a:r>
              <a:rPr lang="ru-RU" dirty="0" smtClean="0"/>
              <a:t>Приведите примеры информационных систем.</a:t>
            </a:r>
          </a:p>
          <a:p>
            <a:pPr lvl="0"/>
            <a:r>
              <a:rPr lang="ru-RU" dirty="0" smtClean="0"/>
              <a:t>Что является основой информационной системы?</a:t>
            </a:r>
          </a:p>
          <a:p>
            <a:pPr lvl="0"/>
            <a:r>
              <a:rPr lang="ru-RU" dirty="0" smtClean="0"/>
              <a:t>Что такое СУБД?</a:t>
            </a:r>
          </a:p>
          <a:p>
            <a:pPr lvl="0"/>
            <a:r>
              <a:rPr lang="ru-RU" dirty="0" smtClean="0"/>
              <a:t>Назовите </a:t>
            </a:r>
            <a:r>
              <a:rPr lang="ru-RU" dirty="0" smtClean="0"/>
              <a:t>приложение, </a:t>
            </a:r>
            <a:r>
              <a:rPr lang="ru-RU" dirty="0" smtClean="0"/>
              <a:t>в </a:t>
            </a:r>
            <a:r>
              <a:rPr lang="ru-RU" dirty="0" smtClean="0"/>
              <a:t>котором </a:t>
            </a:r>
            <a:r>
              <a:rPr lang="ru-RU" dirty="0" smtClean="0"/>
              <a:t>мы будем создавать СУБД.</a:t>
            </a:r>
          </a:p>
          <a:p>
            <a:pPr lvl="0"/>
            <a:r>
              <a:rPr lang="ru-RU" dirty="0" smtClean="0"/>
              <a:t>Назовите основные типы полей, с которыми мы будем работать.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187628" y="1397000"/>
          <a:ext cx="7272802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4299"/>
                <a:gridCol w="794299"/>
                <a:gridCol w="794299"/>
                <a:gridCol w="794299"/>
                <a:gridCol w="794299"/>
                <a:gridCol w="794299"/>
                <a:gridCol w="794299"/>
                <a:gridCol w="794299"/>
                <a:gridCol w="91841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+</a:t>
                      </a:r>
                      <a:endParaRPr lang="ru-RU" dirty="0"/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b,</a:t>
                      </a:r>
                    </a:p>
                    <a:p>
                      <a:pPr algn="ctr"/>
                      <a:r>
                        <a:rPr lang="en-US" dirty="0" smtClean="0"/>
                        <a:t>a</a:t>
                      </a:r>
                      <a:endParaRPr lang="ru-RU" dirty="0"/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a,</a:t>
                      </a:r>
                    </a:p>
                    <a:p>
                      <a:pPr algn="ctr"/>
                      <a:r>
                        <a:rPr lang="en-US" dirty="0" smtClean="0"/>
                        <a:t>d,</a:t>
                      </a:r>
                    </a:p>
                    <a:p>
                      <a:pPr algn="ctr"/>
                      <a:r>
                        <a:rPr lang="en-US" dirty="0" smtClean="0"/>
                        <a:t>b,</a:t>
                      </a:r>
                    </a:p>
                    <a:p>
                      <a:pPr algn="ctr"/>
                      <a:r>
                        <a:rPr lang="en-US" dirty="0" smtClean="0"/>
                        <a:t>c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+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+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номер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+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+</a:t>
                      </a:r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+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+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475656" y="548680"/>
            <a:ext cx="58326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Результаты теста</a:t>
            </a:r>
            <a:endParaRPr lang="ru-RU" sz="2800" dirty="0"/>
          </a:p>
        </p:txBody>
      </p:sp>
      <p:pic>
        <p:nvPicPr>
          <p:cNvPr id="8" name="Рисунок 7"/>
          <p:cNvPicPr/>
          <p:nvPr/>
        </p:nvPicPr>
        <p:blipFill>
          <a:blip r:embed="rId2" cstate="print"/>
          <a:srcRect t="6012" r="92499" b="73946"/>
          <a:stretch>
            <a:fillRect/>
          </a:stretch>
        </p:blipFill>
        <p:spPr bwMode="auto">
          <a:xfrm>
            <a:off x="6876256" y="2132856"/>
            <a:ext cx="648072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1115616" y="3933056"/>
            <a:ext cx="777686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4 правильных ответа – оценка «3»</a:t>
            </a:r>
          </a:p>
          <a:p>
            <a:r>
              <a:rPr lang="ru-RU" sz="2800" dirty="0" smtClean="0"/>
              <a:t>5, 6 правильных ответов – оценка «4»</a:t>
            </a:r>
          </a:p>
          <a:p>
            <a:r>
              <a:rPr lang="ru-RU" sz="2800" dirty="0" smtClean="0"/>
              <a:t>7, 8 правильных ответов – оценка «5»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ns2.novograd.com.ua/images/1/1_clip_image045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332656"/>
            <a:ext cx="4648456" cy="6192688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508104" y="908720"/>
            <a:ext cx="280831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Писчий материал (пергамен) был дорог, грамотные люди и переписчики </a:t>
            </a:r>
            <a:r>
              <a:rPr lang="ru-RU" sz="2800" dirty="0" smtClean="0"/>
              <a:t>– редки.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7" name="Picture 3" descr="http://kazak-center.ru/novosti15a/01/kazaki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69" y="0"/>
            <a:ext cx="9095331" cy="63738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culture.ru/ru/uploads/media/atlas/0001/05/22c936747845b6244a8048c4c6d83b28fde4cf6f.jpe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0040" y="1265717"/>
            <a:ext cx="8388424" cy="5592283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 idx="4294967295"/>
          </p:nvPr>
        </p:nvSpPr>
        <p:spPr>
          <a:xfrm>
            <a:off x="611560" y="332656"/>
            <a:ext cx="8229600" cy="706090"/>
          </a:xfrm>
        </p:spPr>
        <p:txBody>
          <a:bodyPr/>
          <a:lstStyle/>
          <a:p>
            <a:r>
              <a:rPr lang="ru-RU" dirty="0" smtClean="0"/>
              <a:t>Государственный архив РФ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 descr="http://www.stroyka74.ru/images/news/big/4542_image_big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8496944" cy="621594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 l="30183" t="24880" r="13642" b="12960"/>
          <a:stretch>
            <a:fillRect/>
          </a:stretch>
        </p:blipFill>
        <p:spPr bwMode="auto">
          <a:xfrm>
            <a:off x="827584" y="836712"/>
            <a:ext cx="7704856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0"/>
            <a:ext cx="4533900" cy="417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 r="41600" b="14838"/>
          <a:stretch>
            <a:fillRect/>
          </a:stretch>
        </p:blipFill>
        <p:spPr bwMode="auto">
          <a:xfrm>
            <a:off x="4661248" y="2953944"/>
            <a:ext cx="4482752" cy="39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Прямая со стрелкой 7"/>
          <p:cNvCxnSpPr/>
          <p:nvPr/>
        </p:nvCxnSpPr>
        <p:spPr>
          <a:xfrm>
            <a:off x="4067944" y="4221088"/>
            <a:ext cx="720080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4067944" y="2204864"/>
            <a:ext cx="0" cy="201622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 l="14959" r="30967" b="6275"/>
          <a:stretch>
            <a:fillRect/>
          </a:stretch>
        </p:blipFill>
        <p:spPr bwMode="auto">
          <a:xfrm>
            <a:off x="0" y="2996952"/>
            <a:ext cx="3729966" cy="3861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9" name="Прямая соединительная линия 18"/>
          <p:cNvCxnSpPr/>
          <p:nvPr/>
        </p:nvCxnSpPr>
        <p:spPr>
          <a:xfrm flipH="1">
            <a:off x="1043608" y="2276872"/>
            <a:ext cx="1296144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1043608" y="2276872"/>
            <a:ext cx="0" cy="208823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417</TotalTime>
  <Words>121</Words>
  <Application>Microsoft Office PowerPoint</Application>
  <PresentationFormat>Экран (4:3)</PresentationFormat>
  <Paragraphs>41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Аспект</vt:lpstr>
      <vt:lpstr>Создание базы данных</vt:lpstr>
      <vt:lpstr>Повторим:</vt:lpstr>
      <vt:lpstr>Слайд 3</vt:lpstr>
      <vt:lpstr>Слайд 4</vt:lpstr>
      <vt:lpstr>Слайд 5</vt:lpstr>
      <vt:lpstr>Государственный архив РФ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gagi</dc:creator>
  <cp:lastModifiedBy>Ученик</cp:lastModifiedBy>
  <cp:revision>35</cp:revision>
  <dcterms:created xsi:type="dcterms:W3CDTF">2014-01-19T15:08:18Z</dcterms:created>
  <dcterms:modified xsi:type="dcterms:W3CDTF">2014-01-21T11:37:57Z</dcterms:modified>
</cp:coreProperties>
</file>